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275" r:id="rId3"/>
    <p:sldId id="266" r:id="rId4"/>
    <p:sldId id="273" r:id="rId5"/>
    <p:sldId id="274" r:id="rId6"/>
    <p:sldId id="258" r:id="rId7"/>
    <p:sldId id="267" r:id="rId8"/>
    <p:sldId id="262" r:id="rId9"/>
    <p:sldId id="259" r:id="rId10"/>
    <p:sldId id="263" r:id="rId11"/>
    <p:sldId id="287" r:id="rId12"/>
    <p:sldId id="272" r:id="rId13"/>
    <p:sldId id="283" r:id="rId14"/>
    <p:sldId id="280" r:id="rId15"/>
    <p:sldId id="261" r:id="rId16"/>
    <p:sldId id="278" r:id="rId17"/>
    <p:sldId id="260" r:id="rId18"/>
    <p:sldId id="264" r:id="rId19"/>
    <p:sldId id="285" r:id="rId20"/>
    <p:sldId id="284" r:id="rId21"/>
    <p:sldId id="282" r:id="rId22"/>
    <p:sldId id="271" r:id="rId23"/>
    <p:sldId id="286" r:id="rId24"/>
    <p:sldId id="26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5" autoAdjust="0"/>
    <p:restoredTop sz="62764" autoAdjust="0"/>
  </p:normalViewPr>
  <p:slideViewPr>
    <p:cSldViewPr snapToGrid="0">
      <p:cViewPr varScale="1">
        <p:scale>
          <a:sx n="50" d="100"/>
          <a:sy n="50" d="100"/>
        </p:scale>
        <p:origin x="202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ppe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78547222053945"/>
          <c:y val="3.9166368211355995E-2"/>
          <c:w val="0.86396320571161811"/>
          <c:h val="0.78442798696465599"/>
        </c:manualLayout>
      </c:layout>
      <c:scatterChart>
        <c:scatterStyle val="lineMarker"/>
        <c:varyColors val="0"/>
        <c:ser>
          <c:idx val="1"/>
          <c:order val="0"/>
          <c:spPr>
            <a:ln>
              <a:noFill/>
            </a:ln>
          </c:spPr>
          <c:xVal>
            <c:numRef>
              <c:f>([1]Tabelle1!$G$8:$G$12,[1]Tabelle1!$G$17:$G$20)</c:f>
              <c:numCache>
                <c:formatCode>0.0</c:formatCode>
                <c:ptCount val="9"/>
                <c:pt idx="0">
                  <c:v>5.45</c:v>
                </c:pt>
                <c:pt idx="1">
                  <c:v>2.8000000000000003</c:v>
                </c:pt>
                <c:pt idx="2">
                  <c:v>30.95</c:v>
                </c:pt>
                <c:pt idx="3">
                  <c:v>9.6999999999999993</c:v>
                </c:pt>
                <c:pt idx="4">
                  <c:v>2.2000000000000002</c:v>
                </c:pt>
                <c:pt idx="5">
                  <c:v>38.87426383981154</c:v>
                </c:pt>
                <c:pt idx="6">
                  <c:v>8.0144287396937575</c:v>
                </c:pt>
                <c:pt idx="7">
                  <c:v>11.312426383981153</c:v>
                </c:pt>
                <c:pt idx="8">
                  <c:v>4.9520023557126009</c:v>
                </c:pt>
              </c:numCache>
            </c:numRef>
          </c:xVal>
          <c:yVal>
            <c:numRef>
              <c:f>([1]Tabelle1!$H$8:$H$12,[1]Tabelle1!$H$17:$H$20)</c:f>
              <c:numCache>
                <c:formatCode>0.0</c:formatCode>
                <c:ptCount val="9"/>
                <c:pt idx="0">
                  <c:v>9.36</c:v>
                </c:pt>
                <c:pt idx="1">
                  <c:v>11.52</c:v>
                </c:pt>
                <c:pt idx="2">
                  <c:v>16.899999999999999</c:v>
                </c:pt>
                <c:pt idx="3">
                  <c:v>15.84</c:v>
                </c:pt>
                <c:pt idx="4">
                  <c:v>2.16</c:v>
                </c:pt>
                <c:pt idx="5">
                  <c:v>20.88</c:v>
                </c:pt>
                <c:pt idx="6">
                  <c:v>10.4</c:v>
                </c:pt>
                <c:pt idx="7">
                  <c:v>11.52</c:v>
                </c:pt>
                <c:pt idx="8">
                  <c:v>9.36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F88-433A-99E6-7BE237F5E4D7}"/>
            </c:ext>
          </c:extLst>
        </c:ser>
        <c:ser>
          <c:idx val="0"/>
          <c:order val="1"/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5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8F88-433A-99E6-7BE237F5E4D7}"/>
              </c:ext>
            </c:extLst>
          </c:dPt>
          <c:dPt>
            <c:idx val="6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8F88-433A-99E6-7BE237F5E4D7}"/>
              </c:ext>
            </c:extLst>
          </c:dPt>
          <c:dPt>
            <c:idx val="7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8F88-433A-99E6-7BE237F5E4D7}"/>
              </c:ext>
            </c:extLst>
          </c:dPt>
          <c:dPt>
            <c:idx val="8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8F88-433A-99E6-7BE237F5E4D7}"/>
              </c:ext>
            </c:extLst>
          </c:dPt>
          <c:dLbls>
            <c:dLbl>
              <c:idx val="0"/>
              <c:layout>
                <c:manualLayout>
                  <c:x val="6.5148417842458783E-2"/>
                  <c:y val="0.11437465025468213"/>
                </c:manualLayout>
              </c:layout>
              <c:tx>
                <c:rich>
                  <a:bodyPr/>
                  <a:lstStyle/>
                  <a:p>
                    <a:fld id="{957077FF-11A5-4F9F-B3BE-7F2518388A5C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8F88-433A-99E6-7BE237F5E4D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1C21861-D73A-472E-98A8-D7CBF048945D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8F88-433A-99E6-7BE237F5E4D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2A27600-D395-46C1-8A8D-A0F7AE9F4888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8F88-433A-99E6-7BE237F5E4D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1F9B9A0-F02D-4759-A576-D980A2E2AF1A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8F88-433A-99E6-7BE237F5E4D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E16FD42-4A07-4AF3-86D9-29F0D432F54F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8F88-433A-99E6-7BE237F5E4D7}"/>
                </c:ext>
              </c:extLst>
            </c:dLbl>
            <c:dLbl>
              <c:idx val="5"/>
              <c:layout>
                <c:manualLayout>
                  <c:x val="0"/>
                  <c:y val="5.7348817924687039E-2"/>
                </c:manualLayout>
              </c:layout>
              <c:tx>
                <c:rich>
                  <a:bodyPr/>
                  <a:lstStyle/>
                  <a:p>
                    <a:fld id="{39F19A88-6D14-488B-9B92-E294E890C494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F88-433A-99E6-7BE237F5E4D7}"/>
                </c:ext>
              </c:extLst>
            </c:dLbl>
            <c:dLbl>
              <c:idx val="6"/>
              <c:layout>
                <c:manualLayout>
                  <c:x val="6.990230461910249E-2"/>
                  <c:y val="6.1308336766508015E-2"/>
                </c:manualLayout>
              </c:layout>
              <c:tx>
                <c:rich>
                  <a:bodyPr/>
                  <a:lstStyle/>
                  <a:p>
                    <a:fld id="{749F95DC-62B6-4EEC-A11C-9F2EFE50C98F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205067957402718"/>
                      <c:h val="9.2252346111356243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8F88-433A-99E6-7BE237F5E4D7}"/>
                </c:ext>
              </c:extLst>
            </c:dLbl>
            <c:dLbl>
              <c:idx val="7"/>
              <c:layout>
                <c:manualLayout>
                  <c:x val="7.7289743105469599E-2"/>
                  <c:y val="2.8624046261673624E-2"/>
                </c:manualLayout>
              </c:layout>
              <c:tx>
                <c:rich>
                  <a:bodyPr/>
                  <a:lstStyle/>
                  <a:p>
                    <a:fld id="{5BDA6780-072B-4982-85C8-4CB203F20A34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045703992217261"/>
                      <c:h val="0.1104006116493425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8F88-433A-99E6-7BE237F5E4D7}"/>
                </c:ext>
              </c:extLst>
            </c:dLbl>
            <c:dLbl>
              <c:idx val="8"/>
              <c:layout>
                <c:manualLayout>
                  <c:x val="-7.3544032698907066E-2"/>
                  <c:y val="0.11320954477159802"/>
                </c:manualLayout>
              </c:layout>
              <c:tx>
                <c:rich>
                  <a:bodyPr/>
                  <a:lstStyle/>
                  <a:p>
                    <a:fld id="{E99140AD-648C-428E-8D75-7BB9DEF9FAA7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8F88-433A-99E6-7BE237F5E4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300"/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([1]Tabelle1!$G$8:$G$12,[1]Tabelle1!$G$17:$G$20)</c:f>
              <c:numCache>
                <c:formatCode>0.0</c:formatCode>
                <c:ptCount val="9"/>
                <c:pt idx="0">
                  <c:v>5.45</c:v>
                </c:pt>
                <c:pt idx="1">
                  <c:v>2.8000000000000003</c:v>
                </c:pt>
                <c:pt idx="2">
                  <c:v>30.95</c:v>
                </c:pt>
                <c:pt idx="3">
                  <c:v>9.6999999999999993</c:v>
                </c:pt>
                <c:pt idx="4">
                  <c:v>2.2000000000000002</c:v>
                </c:pt>
                <c:pt idx="5">
                  <c:v>38.87426383981154</c:v>
                </c:pt>
                <c:pt idx="6">
                  <c:v>8.0144287396937575</c:v>
                </c:pt>
                <c:pt idx="7">
                  <c:v>11.312426383981153</c:v>
                </c:pt>
                <c:pt idx="8">
                  <c:v>4.9520023557126009</c:v>
                </c:pt>
              </c:numCache>
            </c:numRef>
          </c:xVal>
          <c:yVal>
            <c:numRef>
              <c:f>([1]Tabelle1!$H$8:$H$12,[1]Tabelle1!$H$17:$H$20)</c:f>
              <c:numCache>
                <c:formatCode>0.0</c:formatCode>
                <c:ptCount val="9"/>
                <c:pt idx="0">
                  <c:v>9.36</c:v>
                </c:pt>
                <c:pt idx="1">
                  <c:v>11.52</c:v>
                </c:pt>
                <c:pt idx="2">
                  <c:v>16.899999999999999</c:v>
                </c:pt>
                <c:pt idx="3">
                  <c:v>15.84</c:v>
                </c:pt>
                <c:pt idx="4">
                  <c:v>2.16</c:v>
                </c:pt>
                <c:pt idx="5">
                  <c:v>20.88</c:v>
                </c:pt>
                <c:pt idx="6">
                  <c:v>10.4</c:v>
                </c:pt>
                <c:pt idx="7">
                  <c:v>11.52</c:v>
                </c:pt>
                <c:pt idx="8">
                  <c:v>9.36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([TimeSpentUC.xlsx]Tabelle1!$A$8:$A$12,[TimeSpentUC.xlsx]Tabelle1!$A$17:$A$20)</c15:f>
                <c15:dlblRangeCache>
                  <c:ptCount val="9"/>
                  <c:pt idx="0">
                    <c:v>Enable LEDs</c:v>
                  </c:pt>
                  <c:pt idx="1">
                    <c:v>Manage Plants</c:v>
                  </c:pt>
                  <c:pt idx="2">
                    <c:v>Connect App to Pi via Bluetooth</c:v>
                  </c:pt>
                  <c:pt idx="3">
                    <c:v>Help Menu</c:v>
                  </c:pt>
                  <c:pt idx="4">
                    <c:v>About Menu</c:v>
                  </c:pt>
                  <c:pt idx="5">
                    <c:v>Show humidity diagram </c:v>
                  </c:pt>
                  <c:pt idx="6">
                    <c:v>Request humidity level</c:v>
                  </c:pt>
                  <c:pt idx="7">
                    <c:v>Manage Plants (Rework)</c:v>
                  </c:pt>
                  <c:pt idx="8">
                    <c:v>Enable Alarm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8F88-433A-99E6-7BE237F5E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151112"/>
        <c:axId val="212155376"/>
      </c:scatterChart>
      <c:valAx>
        <c:axId val="212151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 sz="1600"/>
                </a:pPr>
                <a:r>
                  <a:rPr lang="de-DE" sz="1600"/>
                  <a:t>Time in 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de-DE"/>
          </a:p>
        </c:txPr>
        <c:crossAx val="212155376"/>
        <c:crosses val="autoZero"/>
        <c:crossBetween val="midCat"/>
      </c:valAx>
      <c:valAx>
        <c:axId val="21215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de-DE" sz="1600"/>
                  <a:t>FP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de-DE"/>
          </a:p>
        </c:txPr>
        <c:crossAx val="212151112"/>
        <c:crosses val="autoZero"/>
        <c:crossBetween val="midCat"/>
      </c:valAx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400"/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089CF-3B67-47CC-8407-291FC6A9905A}" type="datetimeFigureOut">
              <a:rPr lang="de-DE" smtClean="0"/>
              <a:t>19.06.2017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3CCDD-9EA1-48EA-9AD8-8A8B0C56DD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24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Gesch%C3%A4ftsprozessmodellieru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Produktperspektive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653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View</a:t>
            </a:r>
          </a:p>
          <a:p>
            <a:r>
              <a:rPr lang="de-DE" dirty="0"/>
              <a:t>(Bild zur Veranschaulichung)</a:t>
            </a:r>
          </a:p>
          <a:p>
            <a:endParaRPr lang="de-DE" dirty="0"/>
          </a:p>
          <a:p>
            <a:r>
              <a:rPr lang="de-DE" dirty="0"/>
              <a:t>Verbindung zwischen der Smartphone Applikation und dem Bluetooth Server auf dem </a:t>
            </a:r>
            <a:r>
              <a:rPr lang="de-DE" dirty="0" err="1"/>
              <a:t>Raspberry</a:t>
            </a:r>
            <a:r>
              <a:rPr lang="de-DE" dirty="0"/>
              <a:t> Pi</a:t>
            </a:r>
            <a:br>
              <a:rPr lang="de-DE" dirty="0"/>
            </a:br>
            <a:r>
              <a:rPr lang="de-DE" dirty="0"/>
              <a:t>Realisierung durch: Thread auf Smartphone Seite und Script auf Pi Seite</a:t>
            </a:r>
          </a:p>
          <a:p>
            <a:endParaRPr lang="de-DE" dirty="0"/>
          </a:p>
          <a:p>
            <a:r>
              <a:rPr lang="de-DE" dirty="0"/>
              <a:t>App schickt Datenstränge zum Pi, der sie auswertet und entsprechend reagiert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403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Modell</a:t>
            </a:r>
            <a:r>
              <a:rPr lang="de-DE" baseline="0" dirty="0"/>
              <a:t> zur Strukturierung der Software Architektur</a:t>
            </a:r>
          </a:p>
          <a:p>
            <a:r>
              <a:rPr lang="de-DE" baseline="0" dirty="0"/>
              <a:t>WARUUUUUUUUUUUM?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004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MVC - </a:t>
            </a:r>
            <a:r>
              <a:rPr lang="de-DE" sz="1200" dirty="0" err="1"/>
              <a:t>Diagram</a:t>
            </a:r>
            <a:endParaRPr lang="de-DE" sz="12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4101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testen?</a:t>
            </a:r>
          </a:p>
          <a:p>
            <a:r>
              <a:rPr lang="de-DE" dirty="0"/>
              <a:t>Test</a:t>
            </a:r>
            <a:r>
              <a:rPr lang="de-DE" baseline="0" dirty="0"/>
              <a:t>en soll sicherstellen, dass Benutzer nicht auf unerwartete Ergebnisse stoßen bzw. dass die Benutzeroberfläche funktioniert</a:t>
            </a:r>
          </a:p>
          <a:p>
            <a:endParaRPr lang="de-DE" baseline="0" dirty="0"/>
          </a:p>
          <a:p>
            <a:r>
              <a:rPr lang="de-DE" baseline="0" dirty="0"/>
              <a:t>Warum Espresso?</a:t>
            </a:r>
          </a:p>
          <a:p>
            <a:r>
              <a:rPr lang="de-DE" baseline="0" dirty="0"/>
              <a:t>Bereits in Android Studio integriert</a:t>
            </a:r>
          </a:p>
          <a:p>
            <a:r>
              <a:rPr lang="de-DE" baseline="0" dirty="0"/>
              <a:t>Einfach zu bedienen</a:t>
            </a:r>
          </a:p>
          <a:p>
            <a:r>
              <a:rPr lang="de-DE" baseline="0" dirty="0" err="1"/>
              <a:t>Record</a:t>
            </a:r>
            <a:r>
              <a:rPr lang="de-DE" baseline="0" dirty="0"/>
              <a:t> Funktion</a:t>
            </a:r>
          </a:p>
          <a:p>
            <a:r>
              <a:rPr lang="de-DE" b="1" baseline="0" dirty="0"/>
              <a:t>UI und </a:t>
            </a:r>
            <a:r>
              <a:rPr lang="de-DE" b="1" baseline="0" dirty="0" err="1"/>
              <a:t>Function</a:t>
            </a:r>
            <a:r>
              <a:rPr lang="de-DE" b="1" baseline="0" dirty="0"/>
              <a:t> Test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769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/>
              <a:t>Codacy</a:t>
            </a:r>
            <a:r>
              <a:rPr lang="de-DE" b="1" dirty="0"/>
              <a:t> überprüft automatisch mit </a:t>
            </a:r>
            <a:r>
              <a:rPr lang="de-DE" b="1" dirty="0" err="1"/>
              <a:t>commit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638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Observer Design Pattern</a:t>
            </a:r>
            <a:r>
              <a:rPr lang="en-US" b="0" dirty="0"/>
              <a:t> </a:t>
            </a:r>
            <a:r>
              <a:rPr lang="en-US" b="0" dirty="0" err="1"/>
              <a:t>als</a:t>
            </a:r>
            <a:r>
              <a:rPr lang="en-US" b="0" dirty="0"/>
              <a:t> Pattern.</a:t>
            </a:r>
          </a:p>
          <a:p>
            <a:r>
              <a:rPr lang="en-US" b="0" dirty="0"/>
              <a:t>Bei </a:t>
            </a:r>
            <a:r>
              <a:rPr lang="en-US" b="0" dirty="0" err="1"/>
              <a:t>diesem</a:t>
            </a:r>
            <a:r>
              <a:rPr lang="en-US" b="0" dirty="0"/>
              <a:t> Pattern  </a:t>
            </a:r>
            <a:r>
              <a:rPr lang="en-US" b="0" dirty="0" err="1"/>
              <a:t>verwaltet</a:t>
            </a:r>
            <a:r>
              <a:rPr lang="en-US" b="0" dirty="0"/>
              <a:t> </a:t>
            </a:r>
            <a:r>
              <a:rPr lang="en-US" b="0" dirty="0" err="1"/>
              <a:t>ein</a:t>
            </a:r>
            <a:r>
              <a:rPr lang="en-US" b="0" dirty="0"/>
              <a:t> </a:t>
            </a:r>
            <a:r>
              <a:rPr lang="en-US" b="0" dirty="0" err="1"/>
              <a:t>Objekt</a:t>
            </a:r>
            <a:r>
              <a:rPr lang="en-US" b="0" dirty="0"/>
              <a:t> (</a:t>
            </a:r>
            <a:r>
              <a:rPr lang="en-US" b="0" dirty="0" err="1"/>
              <a:t>Subjekt</a:t>
            </a:r>
            <a:r>
              <a:rPr lang="en-US" b="0" dirty="0"/>
              <a:t>) </a:t>
            </a:r>
            <a:r>
              <a:rPr lang="en-US" b="0" dirty="0" err="1"/>
              <a:t>eine</a:t>
            </a:r>
            <a:r>
              <a:rPr lang="en-US" b="0" dirty="0"/>
              <a:t> </a:t>
            </a:r>
            <a:r>
              <a:rPr lang="en-US" b="0" dirty="0" err="1"/>
              <a:t>Liste</a:t>
            </a:r>
            <a:r>
              <a:rPr lang="en-US" b="0" dirty="0"/>
              <a:t> von </a:t>
            </a:r>
            <a:r>
              <a:rPr lang="en-US" b="0" dirty="0" err="1"/>
              <a:t>Observern</a:t>
            </a:r>
            <a:r>
              <a:rPr lang="en-US" b="0" dirty="0"/>
              <a:t>.</a:t>
            </a:r>
          </a:p>
          <a:p>
            <a:r>
              <a:rPr lang="en-US" b="0" dirty="0" err="1"/>
              <a:t>Subjekt</a:t>
            </a:r>
            <a:r>
              <a:rPr lang="en-US" b="0" dirty="0"/>
              <a:t> </a:t>
            </a:r>
            <a:r>
              <a:rPr lang="en-US" b="0" dirty="0" err="1"/>
              <a:t>informiert</a:t>
            </a:r>
            <a:r>
              <a:rPr lang="en-US" b="0" dirty="0"/>
              <a:t> Observer </a:t>
            </a:r>
            <a:r>
              <a:rPr lang="en-US" b="0" dirty="0" err="1"/>
              <a:t>automatisch</a:t>
            </a:r>
            <a:r>
              <a:rPr lang="en-US" b="0" dirty="0"/>
              <a:t> </a:t>
            </a:r>
            <a:r>
              <a:rPr lang="en-US" b="0" dirty="0" err="1"/>
              <a:t>bei</a:t>
            </a:r>
            <a:r>
              <a:rPr lang="en-US" b="0" dirty="0"/>
              <a:t> </a:t>
            </a:r>
            <a:r>
              <a:rPr lang="en-US" b="0" dirty="0" err="1"/>
              <a:t>einem</a:t>
            </a:r>
            <a:r>
              <a:rPr lang="en-US" b="0" dirty="0"/>
              <a:t> Update.</a:t>
            </a:r>
          </a:p>
          <a:p>
            <a:endParaRPr lang="en-US" b="0" dirty="0"/>
          </a:p>
          <a:p>
            <a:r>
              <a:rPr lang="en-US" b="0" dirty="0"/>
              <a:t>Pattern </a:t>
            </a:r>
            <a:r>
              <a:rPr lang="en-US" b="0" dirty="0" err="1"/>
              <a:t>vor</a:t>
            </a:r>
            <a:r>
              <a:rPr lang="en-US" b="0" dirty="0"/>
              <a:t> </a:t>
            </a:r>
            <a:r>
              <a:rPr lang="en-US" b="0" dirty="0" err="1"/>
              <a:t>allem</a:t>
            </a:r>
            <a:r>
              <a:rPr lang="en-US" b="0" dirty="0"/>
              <a:t> </a:t>
            </a:r>
            <a:r>
              <a:rPr lang="en-US" b="0" dirty="0" err="1"/>
              <a:t>bei</a:t>
            </a:r>
            <a:r>
              <a:rPr lang="en-US" b="0" dirty="0"/>
              <a:t> Button-clicks und Switches.</a:t>
            </a:r>
          </a:p>
          <a:p>
            <a:r>
              <a:rPr lang="en-US" b="0" dirty="0" err="1"/>
              <a:t>Mehrere</a:t>
            </a:r>
            <a:r>
              <a:rPr lang="en-US" b="0" dirty="0"/>
              <a:t> On-Click Listener (</a:t>
            </a:r>
            <a:r>
              <a:rPr lang="en-US" b="0" dirty="0" err="1"/>
              <a:t>für</a:t>
            </a:r>
            <a:r>
              <a:rPr lang="en-US" b="0" dirty="0"/>
              <a:t> </a:t>
            </a:r>
            <a:r>
              <a:rPr lang="en-US" b="0" dirty="0" err="1"/>
              <a:t>jeden</a:t>
            </a:r>
            <a:r>
              <a:rPr lang="en-US" b="0" dirty="0"/>
              <a:t> Button </a:t>
            </a:r>
            <a:r>
              <a:rPr lang="en-US" b="0" dirty="0" err="1"/>
              <a:t>einen</a:t>
            </a:r>
            <a:r>
              <a:rPr lang="en-US" b="0" dirty="0"/>
              <a:t>) und </a:t>
            </a:r>
            <a:r>
              <a:rPr lang="en-US" b="0" dirty="0" err="1"/>
              <a:t>ein</a:t>
            </a:r>
            <a:r>
              <a:rPr lang="en-US" b="0" dirty="0"/>
              <a:t> Manager </a:t>
            </a:r>
            <a:r>
              <a:rPr lang="en-US" b="0" dirty="0" err="1"/>
              <a:t>agieren</a:t>
            </a:r>
            <a:r>
              <a:rPr lang="en-US" b="0" dirty="0"/>
              <a:t> </a:t>
            </a:r>
            <a:r>
              <a:rPr lang="en-US" b="0" dirty="0" err="1"/>
              <a:t>im</a:t>
            </a:r>
            <a:r>
              <a:rPr lang="en-US" b="0" dirty="0"/>
              <a:t> </a:t>
            </a:r>
            <a:r>
              <a:rPr lang="en-US" b="0" dirty="0" err="1"/>
              <a:t>Hintergrund</a:t>
            </a:r>
            <a:r>
              <a:rPr lang="en-US" b="0" dirty="0"/>
              <a:t>. Der Manager </a:t>
            </a:r>
            <a:r>
              <a:rPr lang="en-US" b="0" dirty="0" err="1"/>
              <a:t>entscheided</a:t>
            </a:r>
            <a:r>
              <a:rPr lang="en-US" b="0" dirty="0"/>
              <a:t> auf </a:t>
            </a:r>
            <a:r>
              <a:rPr lang="en-US" b="0" dirty="0" err="1"/>
              <a:t>Grund</a:t>
            </a:r>
            <a:r>
              <a:rPr lang="en-US" b="0" dirty="0"/>
              <a:t> des clicks </a:t>
            </a:r>
            <a:r>
              <a:rPr lang="en-US" b="0" dirty="0" err="1"/>
              <a:t>welche</a:t>
            </a:r>
            <a:r>
              <a:rPr lang="en-US" b="0" dirty="0"/>
              <a:t> </a:t>
            </a:r>
            <a:r>
              <a:rPr lang="en-US" b="0" dirty="0" err="1"/>
              <a:t>Funktion</a:t>
            </a:r>
            <a:r>
              <a:rPr lang="en-US" b="0" dirty="0"/>
              <a:t> </a:t>
            </a:r>
            <a:r>
              <a:rPr lang="en-US" b="0" dirty="0" err="1"/>
              <a:t>ausgeführt</a:t>
            </a:r>
            <a:r>
              <a:rPr lang="en-US" b="0" dirty="0"/>
              <a:t> </a:t>
            </a:r>
            <a:r>
              <a:rPr lang="en-US" b="0" dirty="0" err="1"/>
              <a:t>wird</a:t>
            </a:r>
            <a:endParaRPr lang="en-US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187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  <a:p>
            <a:pPr marL="171450" indent="-171450">
              <a:buFontTx/>
              <a:buChar char="-"/>
            </a:pPr>
            <a:r>
              <a:rPr lang="de-DE" dirty="0"/>
              <a:t>Erweiterungsplatine</a:t>
            </a:r>
          </a:p>
          <a:p>
            <a:pPr marL="171450" indent="-171450">
              <a:buFontTx/>
              <a:buChar char="-"/>
            </a:pPr>
            <a:r>
              <a:rPr lang="de-DE" dirty="0"/>
              <a:t>Display (Statusmeldungen + Smileys)</a:t>
            </a:r>
          </a:p>
          <a:p>
            <a:pPr marL="171450" indent="-171450">
              <a:buFontTx/>
              <a:buChar char="-"/>
            </a:pPr>
            <a:r>
              <a:rPr lang="de-DE" dirty="0"/>
              <a:t>Sensorinterface mit integriertem AD Wandler (bis zu vier Sensoren anschließen)</a:t>
            </a:r>
          </a:p>
          <a:p>
            <a:pPr marL="171450" indent="-171450">
              <a:buFontTx/>
              <a:buChar char="-"/>
            </a:pPr>
            <a:r>
              <a:rPr lang="de-DE" dirty="0"/>
              <a:t>LEDs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012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Settings </a:t>
            </a:r>
            <a:r>
              <a:rPr lang="de-DE" dirty="0">
                <a:sym typeface="Wingdings" panose="05000000000000000000" pitchFamily="2" charset="2"/>
              </a:rPr>
              <a:t> Bluetooth</a:t>
            </a:r>
          </a:p>
          <a:p>
            <a:r>
              <a:rPr lang="de-DE" dirty="0">
                <a:sym typeface="Wingdings" panose="05000000000000000000" pitchFamily="2" charset="2"/>
              </a:rPr>
              <a:t>Alarm</a:t>
            </a:r>
          </a:p>
          <a:p>
            <a:r>
              <a:rPr lang="de-DE" dirty="0">
                <a:sym typeface="Wingdings" panose="05000000000000000000" pitchFamily="2" charset="2"/>
              </a:rPr>
              <a:t>LED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Pflanze erstellen, zeigen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>
                <a:sym typeface="Wingdings" panose="05000000000000000000" pitchFamily="2" charset="2"/>
              </a:rPr>
              <a:t>Help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046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*mit</a:t>
            </a:r>
            <a:r>
              <a:rPr lang="de-DE" baseline="0" dirty="0"/>
              <a:t> den Augen roll* </a:t>
            </a:r>
            <a:r>
              <a:rPr lang="de-DE" baseline="0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12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Anforderungen können sich schnell ändern und kosten viel Aufwand beim erstellen vor Projektbeginn</a:t>
            </a:r>
          </a:p>
          <a:p>
            <a:r>
              <a:rPr lang="de-DE" dirty="0"/>
              <a:t>Deshalb agil besser</a:t>
            </a:r>
          </a:p>
          <a:p>
            <a:endParaRPr lang="de-DE" dirty="0"/>
          </a:p>
          <a:p>
            <a:r>
              <a:rPr lang="de-DE" dirty="0"/>
              <a:t>Vorteile Agile Softwareentwicklung:</a:t>
            </a:r>
          </a:p>
          <a:p>
            <a:r>
              <a:rPr lang="de-DE" dirty="0"/>
              <a:t>+ Einfach auf Änderungen reagieren </a:t>
            </a:r>
            <a:r>
              <a:rPr lang="de-DE" dirty="0" err="1"/>
              <a:t>z.B</a:t>
            </a:r>
            <a:r>
              <a:rPr lang="de-DE" dirty="0"/>
              <a:t> neue Anforderungen</a:t>
            </a:r>
          </a:p>
          <a:p>
            <a:r>
              <a:rPr lang="de-DE" dirty="0">
                <a:sym typeface="Wingdings" panose="05000000000000000000" pitchFamily="2" charset="2"/>
              </a:rPr>
              <a:t> Jederzeit neue Anforderungen möglich</a:t>
            </a:r>
            <a:endParaRPr lang="de-DE" dirty="0"/>
          </a:p>
          <a:p>
            <a:r>
              <a:rPr lang="de-DE" dirty="0"/>
              <a:t>+ dadurch Schnelle Verfügbarkeit der wichtigen Elemente des Projektes</a:t>
            </a:r>
          </a:p>
          <a:p>
            <a:endParaRPr lang="de-DE" dirty="0"/>
          </a:p>
          <a:p>
            <a:r>
              <a:rPr lang="de-DE" dirty="0"/>
              <a:t>Vordergrund:</a:t>
            </a:r>
          </a:p>
          <a:p>
            <a:r>
              <a:rPr lang="de-DE" dirty="0"/>
              <a:t>Zufriedenstellung des Kunden + Zusammenarbeit</a:t>
            </a:r>
          </a:p>
          <a:p>
            <a:r>
              <a:rPr lang="de-DE" dirty="0"/>
              <a:t>Keep </a:t>
            </a:r>
            <a:r>
              <a:rPr lang="de-DE" dirty="0" err="1"/>
              <a:t>it</a:t>
            </a:r>
            <a:r>
              <a:rPr lang="de-DE" dirty="0"/>
              <a:t> simple – simple </a:t>
            </a:r>
            <a:r>
              <a:rPr lang="de-DE" dirty="0" err="1"/>
              <a:t>code</a:t>
            </a:r>
            <a:endParaRPr lang="de-DE" dirty="0"/>
          </a:p>
          <a:p>
            <a:r>
              <a:rPr lang="de-DE" dirty="0"/>
              <a:t>Funktionsfähigkeit</a:t>
            </a:r>
          </a:p>
          <a:p>
            <a:endParaRPr lang="de-DE" dirty="0"/>
          </a:p>
          <a:p>
            <a:r>
              <a:rPr lang="de-DE" dirty="0"/>
              <a:t>Paarprogrammierung = effizient, 4 Augen sehen mehr als 2! (vor Allem bei komplexen)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57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Lernen aus Erfahrungen des laufenden Projektes</a:t>
            </a:r>
          </a:p>
          <a:p>
            <a:r>
              <a:rPr lang="de-DE" dirty="0"/>
              <a:t>Nur das weiterentwickelt, was nutzt/wichtig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09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https://www.it-agile.de/wissen/einstieg-und-ueberblick/scrum/</a:t>
            </a:r>
          </a:p>
          <a:p>
            <a:endParaRPr lang="de-DE" dirty="0"/>
          </a:p>
          <a:p>
            <a:r>
              <a:rPr lang="de-DE" dirty="0"/>
              <a:t>Keine Änderungen während des </a:t>
            </a:r>
            <a:r>
              <a:rPr lang="de-DE" dirty="0" err="1"/>
              <a:t>Zykluses</a:t>
            </a:r>
            <a:r>
              <a:rPr lang="de-DE" dirty="0"/>
              <a:t> (stört Entwicklung)</a:t>
            </a:r>
          </a:p>
          <a:p>
            <a:r>
              <a:rPr lang="de-DE" dirty="0"/>
              <a:t>Kunde sammelt Vorstellungen bis zum nächsten Sprint</a:t>
            </a:r>
          </a:p>
          <a:p>
            <a:endParaRPr lang="de-DE" dirty="0"/>
          </a:p>
          <a:p>
            <a:r>
              <a:rPr lang="de-DE" dirty="0"/>
              <a:t>Einfach und schnell zu lernen</a:t>
            </a:r>
          </a:p>
          <a:p>
            <a:r>
              <a:rPr lang="de-DE" dirty="0"/>
              <a:t>Kann agil auf Erfahrungen reagieren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219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Projektmanagement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Nach bestimmten Modell</a:t>
            </a:r>
          </a:p>
          <a:p>
            <a:pPr marL="0" indent="0">
              <a:buFontTx/>
              <a:buNone/>
            </a:pPr>
            <a:r>
              <a:rPr lang="de-DE" baseline="0" dirty="0"/>
              <a:t>     → Rational Unified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</a:p>
          <a:p>
            <a:pPr marL="0" indent="0">
              <a:buFontTx/>
              <a:buNone/>
            </a:pPr>
            <a:r>
              <a:rPr lang="de-DE" baseline="0" dirty="0"/>
              <a:t>     → Firma Rational Software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RUP Vorgehensmodell Softwareentwicklung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Laut Modell neun Disziplinen/Rollen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→ aufgeteilt + versuchen Rollen </a:t>
            </a:r>
            <a:r>
              <a:rPr lang="de-DE" baseline="0" dirty="0" err="1"/>
              <a:t>beizubehealten</a:t>
            </a:r>
            <a:endParaRPr lang="de-DE" baseline="0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Bei uns: Rollen nicht fix, einander ausgeholfen </a:t>
            </a:r>
            <a:br>
              <a:rPr lang="de-DE" dirty="0"/>
            </a:br>
            <a:r>
              <a:rPr lang="de-DE" dirty="0"/>
              <a:t>( Zeit), aber jeder tiefenmäßig in seinem am meisten. </a:t>
            </a:r>
            <a:r>
              <a:rPr lang="de-DE" dirty="0" err="1"/>
              <a:t>Jmd</a:t>
            </a:r>
            <a:r>
              <a:rPr lang="de-DE" dirty="0"/>
              <a:t> mit diesem als Hauptrolle zeigt anderen.</a:t>
            </a:r>
            <a:br>
              <a:rPr lang="de-DE" dirty="0"/>
            </a:br>
            <a:r>
              <a:rPr lang="de-DE" dirty="0"/>
              <a:t>Anders nicht möglich, da manchmal einige Rollen gar nichts zu tun hatten</a:t>
            </a:r>
          </a:p>
          <a:p>
            <a:endParaRPr lang="de-DE" dirty="0"/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Kernarbeitsschritte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engineering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disciplines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Unternehmensplan/Geschäftsmodell: Aufgabe, Ziel und Strategie des Geschäfts sowie eine abgeleitete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eschäftsprozessmodellierung"/>
              </a:rPr>
              <a:t>Geschäftsprozessmodellierung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(Business Modeling)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Spezifikation des Anwendungsmodell: Anwendungsfunktionen zur Umsetzung von Workflows/Vorgänge bzw. formalisierte Geschäftsprozesse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Spezifikation der Software-Architektur: Grobe Architektur: Teilsysteme für Oberfläche, Funktionalität und Datenverwaltung sowie Nutzer- und Basismaschinen; Feine Architektur: Objektklassen, Softwarekomponenten und Beziehungen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(Analysis &amp; Design)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Realisierung von Softwareschichten: (Computer-)Programme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(Implementation)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Durchführung von Programm-, Modul- und Integrationstests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(Tests)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Abnahmetest, Installation, Schulung und Einweisung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Unterstützende Arbeitsschritte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supporting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disciplines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Konfigurations- und Änderungsmanagement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Change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Projektmanagement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(Project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Entwicklungsumgebung, Werkzeugunterstützung und qualitätssichernde Maßnahmen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(Environment &amp; Quality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4323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RUP</a:t>
            </a:r>
            <a:r>
              <a:rPr lang="de-DE" baseline="0" dirty="0"/>
              <a:t> definiert vier Phasen (resultieren in Meilensteinen)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Inception</a:t>
            </a:r>
            <a:r>
              <a:rPr lang="de-DE" baseline="0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Vision unseres Projektes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IDE festgelegt</a:t>
            </a:r>
          </a:p>
          <a:p>
            <a:pPr marL="1085850" lvl="2" indent="-171450">
              <a:buFontTx/>
              <a:buChar char="-"/>
            </a:pPr>
            <a:r>
              <a:rPr lang="de-DE" baseline="0" dirty="0" err="1"/>
              <a:t>Hardeware</a:t>
            </a:r>
            <a:r>
              <a:rPr lang="de-DE" baseline="0" dirty="0"/>
              <a:t> besorgen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Elaboration: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Fokus auf Ausarbeitung der UC (Overall UC </a:t>
            </a:r>
            <a:r>
              <a:rPr lang="de-DE" baseline="0" dirty="0" err="1"/>
              <a:t>diagram</a:t>
            </a:r>
            <a:r>
              <a:rPr lang="de-DE" baseline="0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Beschreibung der Software Architektur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Großteil implementiert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Construction</a:t>
            </a:r>
            <a:endParaRPr lang="de-DE" baseline="0" dirty="0"/>
          </a:p>
          <a:p>
            <a:pPr marL="1085850" lvl="2" indent="-171450">
              <a:buFontTx/>
              <a:buChar char="-"/>
            </a:pPr>
            <a:r>
              <a:rPr lang="de-DE" baseline="0" dirty="0"/>
              <a:t>Fokus auf Implementierung der UC + </a:t>
            </a:r>
            <a:r>
              <a:rPr lang="de-DE" baseline="0" dirty="0" err="1"/>
              <a:t>Testing</a:t>
            </a:r>
            <a:endParaRPr lang="de-DE" baseline="0" dirty="0"/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Transistion</a:t>
            </a:r>
            <a:endParaRPr lang="de-DE" baseline="0" dirty="0"/>
          </a:p>
          <a:p>
            <a:pPr marL="1085850" lvl="2" indent="-171450">
              <a:buFontTx/>
              <a:buChar char="-"/>
            </a:pPr>
            <a:r>
              <a:rPr lang="de-DE" baseline="0" dirty="0"/>
              <a:t>Konzentriert sich auf die Auslieferung an den Kunden</a:t>
            </a:r>
          </a:p>
          <a:p>
            <a:pPr marL="1085850" lvl="2" indent="-171450">
              <a:buFontTx/>
              <a:buChar char="-"/>
            </a:pPr>
            <a:endParaRPr lang="de-DE" baseline="0" dirty="0"/>
          </a:p>
          <a:p>
            <a:pPr marL="1543050" lvl="3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249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GANTT Diagramm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Orientiert sich an den Vorgaben von RUP</a:t>
            </a:r>
          </a:p>
          <a:p>
            <a:pPr marL="171450" indent="-171450">
              <a:buFontTx/>
              <a:buChar char="-"/>
            </a:pPr>
            <a:r>
              <a:rPr lang="de-DE" dirty="0"/>
              <a:t>Zu sehen: Inception</a:t>
            </a:r>
            <a:r>
              <a:rPr lang="de-DE" baseline="0" dirty="0"/>
              <a:t> und Construction #1 und #2 bzw. Sprints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Aufteilung</a:t>
            </a:r>
            <a:r>
              <a:rPr lang="de-DE" baseline="0" dirty="0"/>
              <a:t> der Rollen dient der Übersicht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Für nächste Phase werden wir weiterhin im voraus planen um Überblick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über die Tätigkeiten zu haben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Definition</a:t>
            </a:r>
            <a:r>
              <a:rPr lang="de-DE" baseline="0" dirty="0"/>
              <a:t> von Meilensteinen.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503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Kostenschätzung</a:t>
            </a:r>
          </a:p>
          <a:p>
            <a:r>
              <a:rPr lang="de-DE" dirty="0"/>
              <a:t>Diese ist wichtig um voraussagen zu können wie viel Zeit wir für einzelne UC benötigen</a:t>
            </a:r>
          </a:p>
          <a:p>
            <a:r>
              <a:rPr lang="de-DE" dirty="0"/>
              <a:t>Dazu haben wir die FP der bereits fertigen UC berechnet. Dabei kam Trendlinie zustande.</a:t>
            </a:r>
          </a:p>
          <a:p>
            <a:r>
              <a:rPr lang="de-DE" dirty="0"/>
              <a:t>Anhand dieser Trendlinie und den FP konnten wir ablesen wie viel Zeit wir für  UC benötigen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918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Gegenüberstellung von berechneter und tatsächlicher Zeit. Werte decken sich nicht so gut wie erhofft, aber wir nutzen diese Erfahrungen um das in Zukunft zu verbessern.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729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257F5-3044-44F2-8008-2C42EC419CF1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89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3D3C-EA78-46EE-8257-499A6FB25A40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76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26AE-8D1A-4F9F-8AA9-EF85994E5380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68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79" y="1"/>
            <a:ext cx="6861239" cy="68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4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ECC2-DC3C-45E4-BFD9-97153B1C4888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158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15BD-AD45-4650-B4F7-82C4317DAE1D}" type="datetime1">
              <a:rPr lang="de-DE" smtClean="0"/>
              <a:t>19.06.2017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748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2B6C-61C4-46CA-BE97-33C7FA7BB273}" type="datetime1">
              <a:rPr lang="de-DE" smtClean="0"/>
              <a:t>19.06.2017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60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8D21-59B3-49AD-977B-81927BBF56F0}" type="datetime1">
              <a:rPr lang="de-DE" smtClean="0"/>
              <a:t>19.06.2017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55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97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35E3-6169-4E88-8167-22E188D6A60D}" type="datetime1">
              <a:rPr lang="de-DE" smtClean="0"/>
              <a:t>19.06.2017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70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2F8D-9963-454B-B5B2-B4531F21BE58}" type="datetime1">
              <a:rPr lang="de-DE" smtClean="0"/>
              <a:t>19.06.2017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407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C9772-CD96-427B-B8A2-FE07FD532A72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59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669852" y="3928730"/>
            <a:ext cx="7772400" cy="1614339"/>
          </a:xfrm>
        </p:spPr>
        <p:txBody>
          <a:bodyPr>
            <a:normAutofit/>
          </a:bodyPr>
          <a:lstStyle/>
          <a:p>
            <a:r>
              <a:rPr lang="de-DE" dirty="0" err="1"/>
              <a:t>WaterMe</a:t>
            </a:r>
            <a:br>
              <a:rPr lang="de-DE" dirty="0"/>
            </a:br>
            <a:r>
              <a:rPr lang="de-DE" sz="2800" dirty="0"/>
              <a:t>Ein GTA-Group Projekt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66" y="502143"/>
            <a:ext cx="3485068" cy="34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3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10</a:t>
            </a:fld>
            <a:endParaRPr lang="de-DE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6460676" cy="4351338"/>
          </a:xfrm>
        </p:spPr>
      </p:pic>
    </p:spTree>
    <p:extLst>
      <p:ext uri="{BB962C8B-B14F-4D97-AF65-F5344CB8AC3E}">
        <p14:creationId xmlns:p14="http://schemas.microsoft.com/office/powerpoint/2010/main" val="318140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06CA4FB-1AE3-44DC-B684-3CC1167A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GANTT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E50DCE-3DE4-4671-84F8-DAAD93A31C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42" b="55207"/>
          <a:stretch/>
        </p:blipFill>
        <p:spPr>
          <a:xfrm>
            <a:off x="628651" y="1690690"/>
            <a:ext cx="8001374" cy="47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2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Kostenschätzung (FP)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t>12</a:t>
            </a:fld>
            <a:endParaRPr lang="de-DE"/>
          </a:p>
        </p:txBody>
      </p:sp>
      <p:graphicFrame>
        <p:nvGraphicFramePr>
          <p:cNvPr id="16" name="Diagramm 15">
            <a:extLst>
              <a:ext uri="{FF2B5EF4-FFF2-40B4-BE49-F238E27FC236}">
                <a16:creationId xmlns:a16="http://schemas.microsoft.com/office/drawing/2014/main" id="{092A7B65-BA4E-41F3-A1AD-473B375C17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317327"/>
              </p:ext>
            </p:extLst>
          </p:nvPr>
        </p:nvGraphicFramePr>
        <p:xfrm>
          <a:off x="293511" y="1481845"/>
          <a:ext cx="8556978" cy="4292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27217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Kostenschätzung (FP)</a:t>
            </a:r>
          </a:p>
        </p:txBody>
      </p:sp>
      <p:graphicFrame>
        <p:nvGraphicFramePr>
          <p:cNvPr id="14" name="Inhaltsplatzhalter 13">
            <a:extLst>
              <a:ext uri="{FF2B5EF4-FFF2-40B4-BE49-F238E27FC236}">
                <a16:creationId xmlns:a16="http://schemas.microsoft.com/office/drawing/2014/main" id="{4E6BF7CF-EF42-4401-AA1B-D34248FEA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431558"/>
              </p:ext>
            </p:extLst>
          </p:nvPr>
        </p:nvGraphicFramePr>
        <p:xfrm>
          <a:off x="628650" y="1825625"/>
          <a:ext cx="78867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9137491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6177474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09836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Berechnete 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Tatsächliche Zeit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37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Show </a:t>
                      </a:r>
                      <a:r>
                        <a:rPr lang="de-DE" dirty="0" err="1"/>
                        <a:t>Humidity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diagram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38,9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35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Request </a:t>
                      </a:r>
                      <a:r>
                        <a:rPr lang="de-DE" dirty="0" err="1"/>
                        <a:t>Humidity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61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Enable</a:t>
                      </a:r>
                      <a:r>
                        <a:rPr lang="de-DE" dirty="0"/>
                        <a:t> Alarm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95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Manage </a:t>
                      </a:r>
                      <a:r>
                        <a:rPr lang="de-DE" dirty="0" err="1"/>
                        <a:t>Plants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778055"/>
                  </a:ext>
                </a:extLst>
              </a:tr>
            </a:tbl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932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Risk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14</a:t>
            </a:fld>
            <a:endParaRPr lang="de-DE"/>
          </a:p>
        </p:txBody>
      </p:sp>
      <p:pic>
        <p:nvPicPr>
          <p:cNvPr id="11" name="Grafik 10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id="{42E4DF2E-768D-4EFD-8CBA-9DBDE27057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1213"/>
          <a:stretch/>
        </p:blipFill>
        <p:spPr>
          <a:xfrm>
            <a:off x="628650" y="1690690"/>
            <a:ext cx="8094153" cy="29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25" y="2319454"/>
            <a:ext cx="7754149" cy="211185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15</a:t>
            </a:fld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628649" y="1474183"/>
            <a:ext cx="7886700" cy="635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/>
              <a:t>Deployment</a:t>
            </a:r>
            <a:r>
              <a:rPr lang="de-DE" sz="2800" dirty="0"/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3724525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16</a:t>
            </a:fld>
            <a:endParaRPr lang="de-DE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43" y="2110154"/>
            <a:ext cx="6345312" cy="3927749"/>
          </a:xfrm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628649" y="1474183"/>
            <a:ext cx="7886700" cy="635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Model-View-Controller (MVC)</a:t>
            </a:r>
          </a:p>
        </p:txBody>
      </p:sp>
    </p:spTree>
    <p:extLst>
      <p:ext uri="{BB962C8B-B14F-4D97-AF65-F5344CB8AC3E}">
        <p14:creationId xmlns:p14="http://schemas.microsoft.com/office/powerpoint/2010/main" val="316852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17</a:t>
            </a:fld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0A66D83-95C6-405A-B71B-EBB92359D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3679"/>
            <a:ext cx="6372225" cy="5948550"/>
          </a:xfrm>
        </p:spPr>
      </p:pic>
    </p:spTree>
    <p:extLst>
      <p:ext uri="{BB962C8B-B14F-4D97-AF65-F5344CB8AC3E}">
        <p14:creationId xmlns:p14="http://schemas.microsoft.com/office/powerpoint/2010/main" val="1683779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mit Espresso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Warum testen?</a:t>
            </a:r>
          </a:p>
          <a:p>
            <a:r>
              <a:rPr lang="de-DE" dirty="0"/>
              <a:t>Vermeidung unerwarteter Ergebnisse</a:t>
            </a:r>
          </a:p>
          <a:p>
            <a:r>
              <a:rPr lang="de-DE" dirty="0"/>
              <a:t>Funktionsfähige Benutzeroberfläche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Warum Espresso?</a:t>
            </a:r>
          </a:p>
          <a:p>
            <a:r>
              <a:rPr lang="de-DE" dirty="0"/>
              <a:t>in Android Studio integriert</a:t>
            </a:r>
          </a:p>
          <a:p>
            <a:r>
              <a:rPr lang="de-DE" dirty="0"/>
              <a:t>Einfach zu bedienen</a:t>
            </a:r>
          </a:p>
          <a:p>
            <a:r>
              <a:rPr lang="de-DE" dirty="0" err="1"/>
              <a:t>Record</a:t>
            </a:r>
            <a:r>
              <a:rPr lang="de-DE" dirty="0"/>
              <a:t> Funktion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18</a:t>
            </a:fld>
            <a:endParaRPr lang="de-DE"/>
          </a:p>
        </p:txBody>
      </p:sp>
      <p:pic>
        <p:nvPicPr>
          <p:cNvPr id="2050" name="Picture 2" descr="espresso.png (890×1009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48" y="3797856"/>
            <a:ext cx="1955189" cy="22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380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D28B36EC-72BC-418F-A336-4D71EF9B3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b="487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AAEC17-95F3-48A0-95B5-C4E53620F15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</p:spPr>
        <p:txBody>
          <a:bodyPr>
            <a:normAutofit/>
          </a:bodyPr>
          <a:lstStyle/>
          <a:p>
            <a:fld id="{EF61E5BA-2FD0-44CF-B148-7CC9F45CA13D}" type="datetime1">
              <a:rPr lang="de-DE">
                <a:solidFill>
                  <a:srgbClr val="FFFFFF"/>
                </a:solidFill>
              </a:rPr>
              <a:pPr/>
              <a:t>19.06.2017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411376-B708-4710-BE8C-1E0730E7899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GTA-Group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61E86F-1D09-42D4-B49C-9D291358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>
            <a:normAutofit/>
          </a:bodyPr>
          <a:lstStyle/>
          <a:p>
            <a:fld id="{1D2C5BF0-4FBC-4F22-8BEF-6D1C754C2F61}" type="slidenum">
              <a:rPr lang="de-DE">
                <a:solidFill>
                  <a:srgbClr val="FFFFFF"/>
                </a:solidFill>
              </a:rPr>
              <a:pPr/>
              <a:t>19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17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4761"/>
          </a:xfrm>
        </p:spPr>
        <p:txBody>
          <a:bodyPr>
            <a:normAutofit fontScale="90000"/>
          </a:bodyPr>
          <a:lstStyle/>
          <a:p>
            <a:br>
              <a:rPr lang="en-US" sz="2700" dirty="0"/>
            </a:br>
            <a:br>
              <a:rPr lang="en-US" sz="2700" dirty="0"/>
            </a:br>
            <a:r>
              <a:rPr lang="en-US" sz="4900" dirty="0" err="1"/>
              <a:t>Projekt</a:t>
            </a:r>
            <a:r>
              <a:rPr lang="en-US" sz="4900" dirty="0"/>
              <a:t> </a:t>
            </a:r>
            <a:r>
              <a:rPr lang="en-US" sz="4900" dirty="0" err="1"/>
              <a:t>Idee</a:t>
            </a:r>
            <a:br>
              <a:rPr lang="en-US" sz="4900" dirty="0"/>
            </a:br>
            <a:endParaRPr lang="de-DE" sz="3200" dirty="0">
              <a:latin typeface="+mn-lt"/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08" y="1816555"/>
            <a:ext cx="2313561" cy="347903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4" y="1816555"/>
            <a:ext cx="2190274" cy="356045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382508" y="5386369"/>
            <a:ext cx="1782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Ohne </a:t>
            </a:r>
            <a:r>
              <a:rPr lang="de-DE" dirty="0" err="1"/>
              <a:t>WaterMe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5750994" y="5398843"/>
            <a:ext cx="1481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Mit </a:t>
            </a:r>
            <a:r>
              <a:rPr lang="de-DE" dirty="0" err="1"/>
              <a:t>WaterMe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506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pic>
        <p:nvPicPr>
          <p:cNvPr id="8" name="Inhaltsplatzhalter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773EEFCE-A0C9-41AD-8254-94E9AC990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3740150" cy="3459077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20</a:t>
            </a:fld>
            <a:endParaRPr lang="de-DE"/>
          </a:p>
        </p:txBody>
      </p:sp>
      <p:pic>
        <p:nvPicPr>
          <p:cNvPr id="10" name="Grafik 9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2624BF0C-C63C-44D2-9D7D-161634254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097" y="1690689"/>
            <a:ext cx="3433190" cy="452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04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Patterns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Observer Pattern: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21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63AA6A-B1B7-46AD-8217-0FA39BAB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733581"/>
            <a:ext cx="7175947" cy="317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15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Aufbau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2D757CD-DDBC-4FB7-9B78-FD4BF24DD0ED}" type="datetime1">
              <a:rPr lang="de-DE" smtClean="0"/>
              <a:pPr/>
              <a:t>19.06.2017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75E9C4-8D1F-414E-962A-3C234C828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9" t="14721" r="8854" b="11429"/>
          <a:stretch/>
        </p:blipFill>
        <p:spPr>
          <a:xfrm>
            <a:off x="628650" y="1597378"/>
            <a:ext cx="5407399" cy="4427129"/>
          </a:xfrm>
          <a:prstGeom prst="rect">
            <a:avLst/>
          </a:prstGeom>
        </p:spPr>
      </p:pic>
      <p:pic>
        <p:nvPicPr>
          <p:cNvPr id="22" name="Grafik 21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688031B7-D9E8-4A78-84FA-867521681A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1"/>
          <a:stretch/>
        </p:blipFill>
        <p:spPr>
          <a:xfrm>
            <a:off x="6165703" y="1610762"/>
            <a:ext cx="2613862" cy="2160000"/>
          </a:xfrm>
          <a:prstGeom prst="rect">
            <a:avLst/>
          </a:prstGeom>
        </p:spPr>
      </p:pic>
      <p:pic>
        <p:nvPicPr>
          <p:cNvPr id="27" name="Grafik 26" descr="Ein Bild, das Zahnbürste, drinnen, Ding enthält.&#10;&#10;Mit hoher Zuverlässigkeit generierte Beschreibung">
            <a:extLst>
              <a:ext uri="{FF2B5EF4-FFF2-40B4-BE49-F238E27FC236}">
                <a16:creationId xmlns:a16="http://schemas.microsoft.com/office/drawing/2014/main" id="{D11959CA-C4B9-4369-8576-C924CDC594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1"/>
          <a:stretch/>
        </p:blipFill>
        <p:spPr>
          <a:xfrm>
            <a:off x="6165703" y="3864508"/>
            <a:ext cx="261386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12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88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0570" y="751840"/>
            <a:ext cx="7886700" cy="537972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1300" b="1" dirty="0"/>
              <a:t>?</a:t>
            </a:r>
            <a:endParaRPr lang="de-DE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8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Produktperspektive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Software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 Methodik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Kostenschätzung (FP)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Demo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Architektur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Patterns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Metrics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Tests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15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4</a:t>
            </a:fld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35DDC71-AE5D-4ECC-AD92-30340DD72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6"/>
            <a:ext cx="9054450" cy="6604000"/>
          </a:xfrm>
        </p:spPr>
      </p:pic>
    </p:spTree>
    <p:extLst>
      <p:ext uri="{BB962C8B-B14F-4D97-AF65-F5344CB8AC3E}">
        <p14:creationId xmlns:p14="http://schemas.microsoft.com/office/powerpoint/2010/main" val="19236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Software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fontAlgn="base"/>
            <a:r>
              <a:rPr lang="de-DE" dirty="0"/>
              <a:t>Android-Smartphone</a:t>
            </a:r>
          </a:p>
          <a:p>
            <a:pPr fontAlgn="base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fontAlgn="base"/>
            <a:r>
              <a:rPr lang="de-DE" dirty="0"/>
              <a:t>Kommunikation: Bluetooth</a:t>
            </a:r>
          </a:p>
          <a:p>
            <a:pPr fontAlgn="base"/>
            <a:r>
              <a:rPr lang="de-DE" dirty="0"/>
              <a:t>IDE: Android Studio</a:t>
            </a:r>
          </a:p>
          <a:p>
            <a:pPr fontAlgn="base"/>
            <a:r>
              <a:rPr lang="de-DE" dirty="0"/>
              <a:t>Version-Control: </a:t>
            </a:r>
            <a:r>
              <a:rPr lang="de-DE" dirty="0" err="1"/>
              <a:t>GitHub</a:t>
            </a:r>
            <a:endParaRPr lang="de-DE" dirty="0"/>
          </a:p>
          <a:p>
            <a:pPr fontAlgn="base"/>
            <a:r>
              <a:rPr lang="de-DE" dirty="0"/>
              <a:t>Programmiersprachen: Java, Python</a:t>
            </a:r>
          </a:p>
          <a:p>
            <a:pPr fontAlgn="base"/>
            <a:r>
              <a:rPr lang="de-DE" dirty="0"/>
              <a:t>Tools: </a:t>
            </a:r>
            <a:r>
              <a:rPr lang="de-DE" dirty="0" err="1"/>
              <a:t>ObjectAid</a:t>
            </a:r>
            <a:r>
              <a:rPr lang="de-DE" dirty="0"/>
              <a:t> (</a:t>
            </a:r>
            <a:r>
              <a:rPr lang="de-DE" dirty="0" err="1"/>
              <a:t>Eclipse</a:t>
            </a:r>
            <a:r>
              <a:rPr lang="de-DE" dirty="0"/>
              <a:t>), Espresso, </a:t>
            </a:r>
            <a:r>
              <a:rPr lang="de-DE" dirty="0" err="1"/>
              <a:t>Jira</a:t>
            </a:r>
            <a:r>
              <a:rPr lang="de-DE" dirty="0"/>
              <a:t>, </a:t>
            </a:r>
            <a:r>
              <a:rPr lang="de-DE" dirty="0" err="1"/>
              <a:t>Gantter</a:t>
            </a:r>
            <a:r>
              <a:rPr lang="de-DE" dirty="0"/>
              <a:t>, Wordpress, GIMP, Visio, </a:t>
            </a:r>
            <a:r>
              <a:rPr lang="de-DE" dirty="0" err="1"/>
              <a:t>Trello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5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37" y="3604902"/>
            <a:ext cx="1176228" cy="117622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67" y="4645797"/>
            <a:ext cx="2906333" cy="205502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58" y="1411125"/>
            <a:ext cx="2362650" cy="100951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2" y="2702678"/>
            <a:ext cx="1094571" cy="1094571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63" y="113062"/>
            <a:ext cx="1249647" cy="1249647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472" y="1824246"/>
            <a:ext cx="835573" cy="1056328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85" y="3186882"/>
            <a:ext cx="1603626" cy="11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2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Projekt Methodik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Agile Softwareentwicklung</a:t>
            </a:r>
          </a:p>
          <a:p>
            <a:pPr marL="0" indent="0">
              <a:buNone/>
            </a:pPr>
            <a:r>
              <a:rPr lang="de-DE" dirty="0"/>
              <a:t>	+ Reaktiv &amp; Flexibel</a:t>
            </a:r>
          </a:p>
          <a:p>
            <a:pPr marL="0" indent="0">
              <a:buNone/>
            </a:pPr>
            <a:r>
              <a:rPr lang="de-DE" dirty="0"/>
              <a:t>	+ Schnelle Verfügbarkeit</a:t>
            </a:r>
          </a:p>
          <a:p>
            <a:pPr marL="457200" lvl="1" indent="0">
              <a:buNone/>
            </a:pPr>
            <a:r>
              <a:rPr lang="de-DE" dirty="0"/>
              <a:t>	</a:t>
            </a:r>
            <a:endParaRPr lang="de-DE" sz="2800" dirty="0"/>
          </a:p>
          <a:p>
            <a:pPr marL="457200" lvl="1" indent="0">
              <a:buNone/>
            </a:pPr>
            <a:r>
              <a:rPr lang="de-DE" sz="2800" dirty="0"/>
              <a:t>Im Vordergrund:</a:t>
            </a:r>
          </a:p>
          <a:p>
            <a:pPr marL="457200" lvl="1" indent="0">
              <a:buNone/>
            </a:pPr>
            <a:r>
              <a:rPr lang="de-DE" sz="2800" dirty="0"/>
              <a:t>	- Zufriedenstellung</a:t>
            </a:r>
          </a:p>
          <a:p>
            <a:pPr marL="457200" lvl="1" indent="0">
              <a:buNone/>
            </a:pPr>
            <a:r>
              <a:rPr lang="de-DE" sz="2800" dirty="0"/>
              <a:t>	- Zusammenarbeit mit Kunde</a:t>
            </a:r>
          </a:p>
          <a:p>
            <a:pPr marL="457200" lvl="1" indent="0">
              <a:buNone/>
            </a:pPr>
            <a:r>
              <a:rPr lang="de-DE" sz="2800" dirty="0"/>
              <a:t>	- K.I.S.S.</a:t>
            </a:r>
          </a:p>
          <a:p>
            <a:pPr marL="457200" lvl="1" indent="0">
              <a:buNone/>
            </a:pPr>
            <a:r>
              <a:rPr lang="de-DE" sz="2800" dirty="0"/>
              <a:t>	- Funktionsfähigkeit</a:t>
            </a:r>
          </a:p>
          <a:p>
            <a:pPr marL="457200" lvl="1" indent="0">
              <a:buNone/>
            </a:pPr>
            <a:endParaRPr lang="de-DE" sz="2800" dirty="0"/>
          </a:p>
          <a:p>
            <a:pPr marL="457200" lvl="1" indent="0">
              <a:buNone/>
            </a:pPr>
            <a:r>
              <a:rPr lang="de-DE" sz="2800" dirty="0"/>
              <a:t>Paarprogrammierung (Effektiver Code)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84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7964" y="28070"/>
            <a:ext cx="3394710" cy="1539874"/>
          </a:xfrm>
        </p:spPr>
        <p:txBody>
          <a:bodyPr/>
          <a:lstStyle/>
          <a:p>
            <a:r>
              <a:rPr lang="de-DE" dirty="0"/>
              <a:t>Iterative Entwicklung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7</a:t>
            </a:fld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1847554" y="1190892"/>
            <a:ext cx="5757930" cy="5108304"/>
            <a:chOff x="1685421" y="1258823"/>
            <a:chExt cx="5773156" cy="5598778"/>
          </a:xfrm>
        </p:grpSpPr>
        <p:sp>
          <p:nvSpPr>
            <p:cNvPr id="13" name="Freihandform: Form 12"/>
            <p:cNvSpPr/>
            <p:nvPr/>
          </p:nvSpPr>
          <p:spPr>
            <a:xfrm>
              <a:off x="5234842" y="1299176"/>
              <a:ext cx="1510656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Implementierung</a:t>
              </a:r>
            </a:p>
          </p:txBody>
        </p:sp>
        <p:sp>
          <p:nvSpPr>
            <p:cNvPr id="14" name="Pfeil: gebogen 13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21293809"/>
                <a:gd name="adj4" fmla="val 19765742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ihandform: Form 14"/>
            <p:cNvSpPr/>
            <p:nvPr/>
          </p:nvSpPr>
          <p:spPr>
            <a:xfrm>
              <a:off x="6072746" y="3877981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Test</a:t>
              </a:r>
            </a:p>
          </p:txBody>
        </p:sp>
        <p:sp>
          <p:nvSpPr>
            <p:cNvPr id="16" name="Pfeil: gebogen 15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4015286"/>
                <a:gd name="adj4" fmla="val 2252893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ihandform: Form 16"/>
            <p:cNvSpPr/>
            <p:nvPr/>
          </p:nvSpPr>
          <p:spPr>
            <a:xfrm>
              <a:off x="3879084" y="5471770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Planung</a:t>
              </a:r>
              <a:br>
                <a:rPr lang="de-DE" sz="1500" kern="1200" dirty="0"/>
              </a:br>
              <a:r>
                <a:rPr lang="de-DE" sz="1500" kern="1200" dirty="0"/>
                <a:t>aktualisieren</a:t>
              </a:r>
            </a:p>
          </p:txBody>
        </p:sp>
        <p:sp>
          <p:nvSpPr>
            <p:cNvPr id="18" name="Pfeil: gebogen 17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8211333"/>
                <a:gd name="adj4" fmla="val 6448940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ihandform: Form 18"/>
            <p:cNvSpPr/>
            <p:nvPr/>
          </p:nvSpPr>
          <p:spPr>
            <a:xfrm>
              <a:off x="1685421" y="3877981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Anforderungs-</a:t>
              </a:r>
              <a:br>
                <a:rPr lang="de-DE" sz="1500" kern="1200" dirty="0"/>
              </a:br>
              <a:r>
                <a:rPr lang="de-DE" sz="1500" kern="1200" dirty="0" err="1"/>
                <a:t>analyse</a:t>
              </a:r>
              <a:endParaRPr lang="de-DE" sz="1500" kern="1200" dirty="0"/>
            </a:p>
          </p:txBody>
        </p:sp>
        <p:sp>
          <p:nvSpPr>
            <p:cNvPr id="20" name="Pfeil: gebogen 19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12298484"/>
                <a:gd name="adj4" fmla="val 10770417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reihandform: Form 20"/>
            <p:cNvSpPr/>
            <p:nvPr/>
          </p:nvSpPr>
          <p:spPr>
            <a:xfrm>
              <a:off x="2523326" y="1299176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Systemdesign</a:t>
              </a:r>
            </a:p>
          </p:txBody>
        </p:sp>
        <p:sp>
          <p:nvSpPr>
            <p:cNvPr id="22" name="Pfeil: gebogen 21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16866273"/>
                <a:gd name="adj4" fmla="val 15197954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3" name="Pfeil: nach rechts 22"/>
          <p:cNvSpPr/>
          <p:nvPr/>
        </p:nvSpPr>
        <p:spPr>
          <a:xfrm rot="18747532">
            <a:off x="1112289" y="46689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/>
          <p:cNvSpPr/>
          <p:nvPr/>
        </p:nvSpPr>
        <p:spPr>
          <a:xfrm rot="2503252">
            <a:off x="7215161" y="456140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8000023" y="4297292"/>
            <a:ext cx="90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Release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120910" y="441214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Initialplanung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011541" y="204295"/>
            <a:ext cx="4725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Vorteile der agilen Methodik</a:t>
            </a:r>
          </a:p>
          <a:p>
            <a:r>
              <a:rPr lang="de-DE" dirty="0"/>
              <a:t>Lernen aus Erfahrungen des laufenden Projektes</a:t>
            </a:r>
          </a:p>
          <a:p>
            <a:r>
              <a:rPr lang="de-DE" dirty="0"/>
              <a:t>Weiterentwickeln, was wichtig</a:t>
            </a:r>
          </a:p>
        </p:txBody>
      </p:sp>
    </p:spTree>
    <p:extLst>
      <p:ext uri="{BB962C8B-B14F-4D97-AF65-F5344CB8AC3E}">
        <p14:creationId xmlns:p14="http://schemas.microsoft.com/office/powerpoint/2010/main" val="3988050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Scrumming</a:t>
            </a:r>
            <a:r>
              <a:rPr lang="de-DE" dirty="0"/>
              <a:t> on </a:t>
            </a:r>
            <a:r>
              <a:rPr lang="de-DE" dirty="0" err="1"/>
              <a:t>Jira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Selbstorganisiertes Team</a:t>
            </a:r>
          </a:p>
          <a:p>
            <a:r>
              <a:rPr lang="de-DE" dirty="0" err="1"/>
              <a:t>Scrum</a:t>
            </a:r>
            <a:r>
              <a:rPr lang="de-DE" dirty="0"/>
              <a:t>-Master definiert Sprints</a:t>
            </a:r>
          </a:p>
          <a:p>
            <a:r>
              <a:rPr lang="de-DE" dirty="0"/>
              <a:t>Kunde definiert &amp; priorisiert Anforderungen</a:t>
            </a:r>
          </a:p>
          <a:p>
            <a:r>
              <a:rPr lang="de-DE" dirty="0"/>
              <a:t>Entwicklungszyklen (Sprints) 1-4 Wochen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8</a:t>
            </a:fld>
            <a:endParaRPr lang="de-DE"/>
          </a:p>
        </p:txBody>
      </p:sp>
      <p:pic>
        <p:nvPicPr>
          <p:cNvPr id="9" name="Inhaltsplatzhalt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829469"/>
            <a:ext cx="6925541" cy="23474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7949" y="536686"/>
            <a:ext cx="1902279" cy="19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8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Rational Unified </a:t>
            </a:r>
            <a:r>
              <a:rPr lang="de-DE" dirty="0" err="1"/>
              <a:t>Process</a:t>
            </a:r>
            <a:r>
              <a:rPr lang="de-DE" dirty="0"/>
              <a:t> (RUP)</a:t>
            </a:r>
          </a:p>
          <a:p>
            <a:r>
              <a:rPr lang="de-DE" dirty="0"/>
              <a:t>Vorgehensmodell zur Softwareentwicklung</a:t>
            </a:r>
          </a:p>
          <a:p>
            <a:r>
              <a:rPr lang="de-DE" dirty="0"/>
              <a:t>Aufteilung der Aufgaben in Rollen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9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936" y="2831617"/>
            <a:ext cx="3625610" cy="35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23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819</Words>
  <Application>Microsoft Office PowerPoint</Application>
  <PresentationFormat>Bildschirmpräsentation (4:3)</PresentationFormat>
  <Paragraphs>296</Paragraphs>
  <Slides>24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</vt:lpstr>
      <vt:lpstr>WaterMe Ein GTA-Group Projekt</vt:lpstr>
      <vt:lpstr>  Projekt Idee </vt:lpstr>
      <vt:lpstr>Agenda</vt:lpstr>
      <vt:lpstr>PowerPoint-Präsentation</vt:lpstr>
      <vt:lpstr>2. Software Requirements Specifications</vt:lpstr>
      <vt:lpstr>3. Projekt Methodik</vt:lpstr>
      <vt:lpstr>Iterative Entwicklung</vt:lpstr>
      <vt:lpstr>Scrumming on Jira</vt:lpstr>
      <vt:lpstr>Projekt Management</vt:lpstr>
      <vt:lpstr>Projekt Management</vt:lpstr>
      <vt:lpstr>GANTT</vt:lpstr>
      <vt:lpstr>Kostenschätzung (FP)</vt:lpstr>
      <vt:lpstr>Kostenschätzung (FP)</vt:lpstr>
      <vt:lpstr>Risk Management</vt:lpstr>
      <vt:lpstr>Architecture</vt:lpstr>
      <vt:lpstr>Architecture</vt:lpstr>
      <vt:lpstr>PowerPoint-Präsentation</vt:lpstr>
      <vt:lpstr>Testing mit Espresso</vt:lpstr>
      <vt:lpstr>PowerPoint-Präsentation</vt:lpstr>
      <vt:lpstr>Metrics</vt:lpstr>
      <vt:lpstr>Patterns</vt:lpstr>
      <vt:lpstr>Aufbau</vt:lpstr>
      <vt:lpstr>Demo</vt:lpstr>
      <vt:lpstr>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WaterMe Ein GTA-Group Projekt</dc:title>
  <dc:creator>Paul Giesa</dc:creator>
  <cp:lastModifiedBy>Paul Giesa</cp:lastModifiedBy>
  <cp:revision>98</cp:revision>
  <dcterms:created xsi:type="dcterms:W3CDTF">2016-12-07T18:43:58Z</dcterms:created>
  <dcterms:modified xsi:type="dcterms:W3CDTF">2017-06-19T16:08:41Z</dcterms:modified>
</cp:coreProperties>
</file>